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2ts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69" r:id="rId5"/>
    <p:sldId id="271" r:id="rId6"/>
    <p:sldId id="260" r:id="rId7"/>
    <p:sldId id="258" r:id="rId8"/>
    <p:sldId id="272" r:id="rId9"/>
    <p:sldId id="383" r:id="rId10"/>
    <p:sldId id="262" r:id="rId11"/>
    <p:sldId id="264" r:id="rId12"/>
    <p:sldId id="409" r:id="rId13"/>
    <p:sldId id="363" r:id="rId14"/>
    <p:sldId id="396" r:id="rId15"/>
    <p:sldId id="385" r:id="rId16"/>
    <p:sldId id="265" r:id="rId17"/>
    <p:sldId id="377" r:id="rId18"/>
    <p:sldId id="378" r:id="rId19"/>
    <p:sldId id="384" r:id="rId20"/>
    <p:sldId id="382" r:id="rId21"/>
    <p:sldId id="381" r:id="rId22"/>
    <p:sldId id="380" r:id="rId23"/>
    <p:sldId id="266" r:id="rId24"/>
    <p:sldId id="407" r:id="rId25"/>
    <p:sldId id="402" r:id="rId26"/>
    <p:sldId id="267" r:id="rId27"/>
    <p:sldId id="408" r:id="rId28"/>
    <p:sldId id="361" r:id="rId29"/>
    <p:sldId id="362" r:id="rId30"/>
    <p:sldId id="386" r:id="rId31"/>
    <p:sldId id="388" r:id="rId32"/>
    <p:sldId id="394" r:id="rId33"/>
    <p:sldId id="395" r:id="rId34"/>
    <p:sldId id="389" r:id="rId35"/>
    <p:sldId id="364" r:id="rId36"/>
    <p:sldId id="390" r:id="rId37"/>
    <p:sldId id="405" r:id="rId38"/>
    <p:sldId id="391" r:id="rId39"/>
    <p:sldId id="400" r:id="rId40"/>
    <p:sldId id="393" r:id="rId41"/>
    <p:sldId id="406" r:id="rId42"/>
    <p:sldId id="40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DC36-2617-4463-937B-718778739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527AE-CCCA-4E14-8D4C-2197514A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89E9E-8624-4214-9D6B-27A38A976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B7166-1200-4BFB-AE95-D7F84FD6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EBB9C-0C8F-497C-98C2-23BA894A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2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1B91-9F50-4289-A4BB-AD183621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3B8C0-7E4E-479F-BF11-32FB2E703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2E865-BC58-4150-A3AC-F730412F8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D6F96-AE08-4185-948C-F7C84B000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37E9A-BB46-4DAE-8A17-9EDC5F39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2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699FF-FDA4-4D44-BF43-6CE952065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C8FEB-227C-46A4-83A1-0973FE3D8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6596-7D81-4630-B334-6FB695E2E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0C237-552D-478A-AD2E-217387BB6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A6062-5CB6-48DA-A3CF-89DC286E0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4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8B7B0-7743-4563-9778-5577D173B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36B30-CAB1-484A-BD46-A2F14E64A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20295-6D0B-4867-ADB3-EBDE36722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EF632-F11B-4F05-9385-9603D0BA4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79714-1B00-409A-9F2E-548C8A0F0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8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72751-CEC5-47FE-9C07-2E2FEE37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EFE18-5E22-4369-8285-A12E9BB6D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0913B-FDA1-4C08-940B-390F7D798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894FB-E35B-4444-96B2-93DBC2605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9EFC7-EC7C-499A-8AB3-FC22BB6E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740B5-EC95-43FB-9C81-6716D9C8C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A365C-3F4B-4DE5-88B8-072F7B041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88DEB-2D80-4B60-9EFC-EF186A0EB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93F77-AAD1-4D3E-998B-0DD3AC815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D1828-5BED-4ABE-9BF1-086E3209F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A3737-2B70-4CCA-9556-29DB8548E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3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8F52-6492-43C6-B661-347D7D19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12254-DCC8-4F3D-A8CA-1E9A3BB2B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8B8B1-F8F3-436F-8D3B-499144260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138CE0-A602-4986-A29C-1DCA897418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96780-B492-4BA0-AC30-22AB58128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2BE211-A38A-4FE0-868A-129650BF4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F87536-69CE-4233-B588-6357E63F8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618A9F-2E89-49A0-8055-537CCF0E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1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B8561-E8EF-4ABC-8FF6-94A97A25E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DEEDDD-464E-40F9-B6AE-8E0865BA3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4FA09-B8DA-4B45-8C12-0A5A889A4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4123F-5F95-4630-8085-8B0A145D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79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6C474-37E2-400C-82EE-620304BA7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F112CD-E945-4DC0-87DE-1C6151F3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04EF3-3920-4FD8-8EAA-5FE21869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7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6ECAA-B1C6-4C31-9B1E-454F00FF4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0FBB5-81C6-4284-9CF3-926EE4536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478DA-A6A9-4F54-A10B-C094A92D6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2055D-3DDB-44D5-A9DA-4B072900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CF770-1DE6-4D12-99E4-10442748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0B42B-61FD-45DB-9C44-38D13A9B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5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E5A4F-7165-46C1-8FCB-6DACD28F8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7F34C2-AFB4-40A6-90AB-E5F0D0814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5643E-93B3-45AB-8ABB-A5232114C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1F1C3-A0EC-4E1B-A078-DBE96EB98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E4A66-A0C4-4106-B47C-0FF7740C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13FEE-FA4D-4648-A2F7-169D667B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25F5D-86B1-4DAA-994F-24065298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7D902-80E1-41D4-BF5F-D9238F62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5A3F0-D01F-4037-8447-4D21320FC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4FB7A-9BE9-4FB3-A33A-95CB8D9D72AF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C0550-85F0-4B0B-B49D-3DACE4697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570D0-637E-471D-985F-7731AC6FA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66E57-B342-40C4-9078-CAC161AD4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2ts"/><Relationship Id="rId1" Type="http://schemas.microsoft.com/office/2007/relationships/media" Target="../media/media1.m2ts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ketryforum.com/threads/10-lightweight-atlas-missile.129159/" TargetMode="External"/><Relationship Id="rId7" Type="http://schemas.openxmlformats.org/officeDocument/2006/relationships/hyperlink" Target="https://www.rcgroups.com/forums/member.php?u=118173" TargetMode="External"/><Relationship Id="rId2" Type="http://schemas.openxmlformats.org/officeDocument/2006/relationships/hyperlink" Target="https://www.rcdepro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ocketryforum.com/threads/lightweight-large-pershing-1a.126713/" TargetMode="External"/><Relationship Id="rId5" Type="http://schemas.openxmlformats.org/officeDocument/2006/relationships/hyperlink" Target="https://www.rocketryforum.com/threads/full-scale-hellfire-at-5-pounds.120317/" TargetMode="External"/><Relationship Id="rId4" Type="http://schemas.openxmlformats.org/officeDocument/2006/relationships/hyperlink" Target="https://www.rocketryforum.com/threads/7-5-titan-ii-missile-2-versions.70242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6166C-4D3C-4C97-B2B6-1B90B5A01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Design of Large, Lightweight </a:t>
            </a:r>
            <a:r>
              <a:rPr lang="en-US" dirty="0" err="1"/>
              <a:t>Highpower</a:t>
            </a:r>
            <a:r>
              <a:rPr lang="en-US" dirty="0"/>
              <a:t> Rockets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33C333-53E4-49E6-9EB8-E11063B9B8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Narcon</a:t>
            </a:r>
            <a:r>
              <a:rPr lang="en-US" dirty="0"/>
              <a:t> 2021</a:t>
            </a:r>
          </a:p>
          <a:p>
            <a:r>
              <a:rPr lang="en-US" dirty="0"/>
              <a:t>Frank Burke</a:t>
            </a:r>
          </a:p>
        </p:txBody>
      </p:sp>
    </p:spTree>
    <p:extLst>
      <p:ext uri="{BB962C8B-B14F-4D97-AF65-F5344CB8AC3E}">
        <p14:creationId xmlns:p14="http://schemas.microsoft.com/office/powerpoint/2010/main" val="3148918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97B71-0951-49EC-8EA7-60E8A13E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Subjects for this build method.</a:t>
            </a:r>
            <a:br>
              <a:rPr lang="en-US" sz="4400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DDC42-2E68-4210-9093-483B958F9E6C}"/>
              </a:ext>
            </a:extLst>
          </p:cNvPr>
          <p:cNvSpPr txBox="1"/>
          <p:nvPr/>
        </p:nvSpPr>
        <p:spPr>
          <a:xfrm>
            <a:off x="736847" y="1571348"/>
            <a:ext cx="109994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Small fins(Hellfire missile, Redstone Missile, Jupiter 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Mid mounted fins(Pershing 1A, Falcon Missile)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Forward Fins(Titan II/Dyna-Soar)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Finless models that need clear fins for stability(Atlas or Titan II)</a:t>
            </a:r>
          </a:p>
          <a:p>
            <a:pPr lvl="1"/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56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BD50-8D03-46E5-AE6C-934CC609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Design, simulation and tradeoffs</a:t>
            </a:r>
            <a:br>
              <a:rPr lang="en-US" sz="4400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B0AE5-62CF-4C70-88A5-0DEB5EE3702F}"/>
              </a:ext>
            </a:extLst>
          </p:cNvPr>
          <p:cNvSpPr txBox="1"/>
          <p:nvPr/>
        </p:nvSpPr>
        <p:spPr>
          <a:xfrm>
            <a:off x="736847" y="1571348"/>
            <a:ext cx="109994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Design your model for the largest motor you intend on flying.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Plan your construction technique, material, stringers, skin, fin construction, mounting, altimeter and parachute location.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Use a simulator tool for mass balancing like </a:t>
            </a:r>
            <a:r>
              <a:rPr lang="en-US" sz="2800" dirty="0" err="1"/>
              <a:t>openrocket</a:t>
            </a:r>
            <a:r>
              <a:rPr lang="en-US" sz="2800" dirty="0"/>
              <a:t>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Weigh components, place your objects, determine your CG required given your motor choices  and how much nose weight will be needed.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Adjust placement, size, construction, motors </a:t>
            </a:r>
            <a:r>
              <a:rPr lang="en-US" sz="2800" dirty="0" err="1"/>
              <a:t>etc</a:t>
            </a:r>
            <a:r>
              <a:rPr lang="en-US" sz="2800" dirty="0"/>
              <a:t> to come up with a buildable model with some margin.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Use components scaled for the application/weight, don’t just use whatever the hardware store has, things add up, especially in the tail.</a:t>
            </a:r>
          </a:p>
        </p:txBody>
      </p:sp>
    </p:spTree>
    <p:extLst>
      <p:ext uri="{BB962C8B-B14F-4D97-AF65-F5344CB8AC3E}">
        <p14:creationId xmlns:p14="http://schemas.microsoft.com/office/powerpoint/2010/main" val="189639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9137C-230C-41CB-9E32-D5F568ECB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Design, simulation and tradeoffs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EE592-2FA0-42E3-AB50-96112CDE1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1695450"/>
            <a:ext cx="114490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33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testing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3" y="1132747"/>
            <a:ext cx="4974336" cy="27980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930811"/>
            <a:ext cx="5181600" cy="2914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1524000"/>
            <a:ext cx="327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8” diameter with 4 full depth 6mm </a:t>
            </a:r>
            <a:r>
              <a:rPr lang="en-US" dirty="0" err="1"/>
              <a:t>depron</a:t>
            </a:r>
            <a:r>
              <a:rPr lang="en-US" dirty="0"/>
              <a:t> stringers with 6mm </a:t>
            </a:r>
            <a:r>
              <a:rPr lang="en-US" dirty="0" err="1"/>
              <a:t>depron</a:t>
            </a:r>
            <a:r>
              <a:rPr lang="en-US" dirty="0"/>
              <a:t> centering rings spaced 8” apart with 29mm Aerotech cardboard motor tube core.</a:t>
            </a:r>
          </a:p>
          <a:p>
            <a:endParaRPr lang="en-US" dirty="0"/>
          </a:p>
          <a:p>
            <a:r>
              <a:rPr lang="en-US" dirty="0"/>
              <a:t>6mm depron rated at 21psi+ with 10% deformation</a:t>
            </a:r>
          </a:p>
          <a:p>
            <a:endParaRPr lang="en-US" dirty="0"/>
          </a:p>
          <a:p>
            <a:r>
              <a:rPr lang="en-US" dirty="0"/>
              <a:t>Test of 75# on partial structure @~19.5psi with no deformation</a:t>
            </a:r>
          </a:p>
          <a:p>
            <a:endParaRPr lang="en-US" dirty="0"/>
          </a:p>
          <a:p>
            <a:r>
              <a:rPr lang="en-US" dirty="0"/>
              <a:t>Should rate 150# on complete structure</a:t>
            </a:r>
          </a:p>
        </p:txBody>
      </p:sp>
    </p:spTree>
    <p:extLst>
      <p:ext uri="{BB962C8B-B14F-4D97-AF65-F5344CB8AC3E}">
        <p14:creationId xmlns:p14="http://schemas.microsoft.com/office/powerpoint/2010/main" val="1246826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B67A8-C4B7-402B-AE5C-63CA9AC3A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 Weight where possible!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5AAB41-5620-4CCD-8A47-4A41381E82D6}"/>
              </a:ext>
            </a:extLst>
          </p:cNvPr>
          <p:cNvSpPr txBox="1"/>
          <p:nvPr/>
        </p:nvSpPr>
        <p:spPr>
          <a:xfrm>
            <a:off x="958788" y="1690688"/>
            <a:ext cx="108573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Drill holes in ply centering rings to lighten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Drill holes in polycarbonate fin roots to lighten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Use the lightest weight hardware, eye bolts, avoid quick links </a:t>
            </a:r>
            <a:r>
              <a:rPr lang="en-US" sz="2800" dirty="0" err="1"/>
              <a:t>etc</a:t>
            </a:r>
            <a:r>
              <a:rPr lang="en-US" sz="2800" dirty="0"/>
              <a:t> unless the model needs nose weight.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3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/>
          </a:bodyPr>
          <a:lstStyle/>
          <a:p>
            <a:r>
              <a:rPr lang="en-US" dirty="0"/>
              <a:t>Use Aircraft construction, a built up model with internal structure and skin.</a:t>
            </a:r>
          </a:p>
          <a:p>
            <a:r>
              <a:rPr lang="en-US" dirty="0"/>
              <a:t>Use interlocking pieces(tab/slot) to align pieces and provide mechanical joints</a:t>
            </a:r>
          </a:p>
          <a:p>
            <a:r>
              <a:rPr lang="en-US" dirty="0"/>
              <a:t>Plan and pre-build fin boxes if needed.</a:t>
            </a:r>
          </a:p>
          <a:p>
            <a:r>
              <a:rPr lang="en-US" dirty="0"/>
              <a:t>Think about recovery and landing loads, decent rate, parachute size</a:t>
            </a:r>
          </a:p>
          <a:p>
            <a:r>
              <a:rPr lang="en-US" dirty="0"/>
              <a:t>Space your centering rings and longerons close enough to give sufficient support to your skin.</a:t>
            </a:r>
          </a:p>
          <a:p>
            <a:r>
              <a:rPr lang="en-US" dirty="0"/>
              <a:t>Make sure the skin bonds to the stringers and centering rings, this provides much of the stiffness.</a:t>
            </a:r>
          </a:p>
          <a:p>
            <a:r>
              <a:rPr lang="en-US" dirty="0"/>
              <a:t>Plan for sufficient fin stiffness to prevent flutter and landing damage.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6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7106F-F6EA-4621-A624-68372670C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Construction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6B1073-6F09-4E5E-9964-2E74A73DAE96}"/>
              </a:ext>
            </a:extLst>
          </p:cNvPr>
          <p:cNvSpPr txBox="1"/>
          <p:nvPr/>
        </p:nvSpPr>
        <p:spPr>
          <a:xfrm>
            <a:off x="692459" y="1518082"/>
            <a:ext cx="109994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Centering rings with 6-8” spacing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Longerons full depth to the stuffer tube and half depth not touching the stuffer tube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Longerons are notched into the centering rings for strength and alignment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Stuffer tube is slipped into place and glued after the major structure is slotted together.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Extra longerons and extra centering rings are added on the seam line where the skin wraps or abuts meaning exact alignment when gluing is less critical.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59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BAE98-2ED0-421E-A87F-0184943E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Construction: Adhesives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D019C-C289-4745-A04B-2FBE8F49AF54}"/>
              </a:ext>
            </a:extLst>
          </p:cNvPr>
          <p:cNvSpPr txBox="1"/>
          <p:nvPr/>
        </p:nvSpPr>
        <p:spPr>
          <a:xfrm>
            <a:off x="949911" y="1371092"/>
            <a:ext cx="108218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Epoxy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heavy, strong, can be high temperature, sparingly used for motor retention, ply centering ring to stuffer tube/parachute tube mounting.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Contact cements(UHU POR or 3m-77)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Good for laminating large areas of foam or applying skin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CA(Cyanoacrylate)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Quick setting, can be thin or gap filling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Strong, but most types will eat foam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Good for stiffening/soaking cardboard/wood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Allows fast construction</a:t>
            </a:r>
          </a:p>
        </p:txBody>
      </p:sp>
    </p:spTree>
    <p:extLst>
      <p:ext uri="{BB962C8B-B14F-4D97-AF65-F5344CB8AC3E}">
        <p14:creationId xmlns:p14="http://schemas.microsoft.com/office/powerpoint/2010/main" val="310284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Stuffer Tube and Ply plates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976544" y="1624614"/>
            <a:ext cx="1051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29mm cardboard or </a:t>
            </a:r>
            <a:r>
              <a:rPr lang="en-US" sz="2800" dirty="0" err="1"/>
              <a:t>pml</a:t>
            </a:r>
            <a:r>
              <a:rPr lang="en-US" sz="2800" dirty="0"/>
              <a:t> tubing for motor mount and to act as a spine for the model.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1/8” ply plate at the bottom of the model for securing the fins and for motor retention and launch pad securing.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1/8” ply plate at the top of the model to glue to the parachute compartment and secure the recovery attachment point.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Full ply plate or partial plates at the </a:t>
            </a:r>
            <a:r>
              <a:rPr lang="en-US" sz="2800" dirty="0" err="1"/>
              <a:t>the</a:t>
            </a:r>
            <a:r>
              <a:rPr lang="en-US" sz="2800" dirty="0"/>
              <a:t> top of the fins to support them if needed.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621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Fin design, material and mounting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976544" y="1624614"/>
            <a:ext cx="105156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Polycarbonate, 1/16” or 3/32”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Polycarbonate is very flexible and can be very useful in specific designs, but need to transfer landing stress to the centering rings and not the foam skin.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Use hardwood strips on the ply centering rings on each side of the fin root to help locate and take the stress of landing(pseudo fin can)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Need foam stringers on each side of the fins for the skin to attach to.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Laminated foam fin design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Carbon fiber rods/strips can be laminated in between foam to reinforce them for stiffness and for landing protection.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Good for models with very large fin areas.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Expect that foam fins will always take some landing damage, scuffs, small crushing etc.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use a foam fin box to mount and support the fins.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454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2C49A0-67CC-4FC7-A5D1-EC2BA0766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29" y="813045"/>
            <a:ext cx="7243010" cy="5685407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1083C18F-D837-481B-8197-0F6F86682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55" y="813046"/>
            <a:ext cx="4264055" cy="56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89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Rail button mounting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1083076" y="1690688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There is no body tube, you can’t just screw them to the body tube or use a T-nut.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Mount hardwood blocks to the top and bottom ply centering rings, you must be able to locate these after skinning the model.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355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Altimeter placement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976544" y="1624614"/>
            <a:ext cx="105156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Needs to be close enough to the parachute bay to minimize squib wiring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Needs to be accessible for arming on the pad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Helpful to be as far forward as possible to help with CG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 Mount the altimeter in a 38mm tube with 3/8” vent hole right underneath the upper ply plate.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Created access door in the model held in place with magnets, door has vent hole as well.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Altimeter is held in place with Velcro strap.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Squib wire goes into the 29mm stuffer tube and up into parachute bay.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507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Parachute compartment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976544" y="1624614"/>
            <a:ext cx="1051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Needs to be just big enough to hold required parachute and </a:t>
            </a:r>
            <a:r>
              <a:rPr lang="en-US" sz="2800" dirty="0" err="1"/>
              <a:t>nomex</a:t>
            </a:r>
            <a:r>
              <a:rPr lang="en-US" sz="2800" dirty="0"/>
              <a:t>/chute bag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Needs to withstand the ejection charge force.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pml</a:t>
            </a:r>
            <a:r>
              <a:rPr lang="en-US" sz="2800" dirty="0"/>
              <a:t> tubing helps prevent zippering and adds weight in the front of the model.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Ply cap and coupler that the squib wire goes through seals the parachute bay for ejection.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822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45C5-A284-4CD1-B205-CA989AE47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Nose Weight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9A922-2C09-4052-8679-1FABDA0D94C0}"/>
              </a:ext>
            </a:extLst>
          </p:cNvPr>
          <p:cNvSpPr txBox="1"/>
          <p:nvPr/>
        </p:nvSpPr>
        <p:spPr>
          <a:xfrm>
            <a:off x="736847" y="1571348"/>
            <a:ext cx="109994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Minimize risk of nose cone hitting and damaging the model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Minimize the part of the model that ejects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Mount the nose weight to the sub-structure, not inside the nose cone if possible.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870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45C5-A284-4CD1-B205-CA989AE47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Skinning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9A922-2C09-4052-8679-1FABDA0D94C0}"/>
              </a:ext>
            </a:extLst>
          </p:cNvPr>
          <p:cNvSpPr txBox="1"/>
          <p:nvPr/>
        </p:nvSpPr>
        <p:spPr>
          <a:xfrm>
            <a:off x="736847" y="1571348"/>
            <a:ext cx="109994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Skin the model in large sections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Allow for the skin thickness when calculating the size of the sheets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Add extra stringers/centering rings to support butt joints between sheets/sections.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Add extra stringers on each side of the fins to support the skin when you cut fin slots.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Fuselage must be skinned before mounting the fins and rail buttons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You must plan ahead on locating and cutting fin slots and rail button locations after skinning.</a:t>
            </a:r>
          </a:p>
          <a:p>
            <a:pPr lvl="1"/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936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45C5-A284-4CD1-B205-CA989AE47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</a:t>
            </a:r>
            <a:r>
              <a:rPr lang="en-US" dirty="0" err="1"/>
              <a:t>Consideratins</a:t>
            </a:r>
            <a:r>
              <a:rPr lang="en-US" dirty="0"/>
              <a:t>: Finishing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9A922-2C09-4052-8679-1FABDA0D94C0}"/>
              </a:ext>
            </a:extLst>
          </p:cNvPr>
          <p:cNvSpPr txBox="1"/>
          <p:nvPr/>
        </p:nvSpPr>
        <p:spPr>
          <a:xfrm>
            <a:off x="736847" y="1571348"/>
            <a:ext cx="109994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Depron</a:t>
            </a:r>
            <a:r>
              <a:rPr lang="en-US" sz="2800" dirty="0"/>
              <a:t> can be painted with a water based paint, or with </a:t>
            </a:r>
            <a:r>
              <a:rPr lang="en-US" sz="2800" dirty="0" err="1"/>
              <a:t>testors</a:t>
            </a:r>
            <a:r>
              <a:rPr lang="en-US" sz="2800" dirty="0"/>
              <a:t>/model master ENAMEL sprays directly.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I’ve also used self adhesive ORACAL vinyl trim to fully or partially wrap models.  Once applied you can heat the vinyl with a hot hair dryer and press down into the foam with really sets it and adheres it. It adds strength and resistance to hangar rash as well.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 small non complex curve areas </a:t>
            </a:r>
            <a:r>
              <a:rPr lang="en-US" sz="2800" dirty="0" err="1"/>
              <a:t>monokote</a:t>
            </a:r>
            <a:r>
              <a:rPr lang="en-US" sz="2800" dirty="0"/>
              <a:t> trim can also work.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620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ADC8-5A25-45BB-91EA-8D75C6EC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</a:t>
            </a:r>
            <a:r>
              <a:rPr lang="en-US" dirty="0" err="1"/>
              <a:t>Considerstaions</a:t>
            </a:r>
            <a:r>
              <a:rPr lang="en-US" dirty="0"/>
              <a:t>: Launch Pad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D50A4-F346-4F25-909E-B67AF65506CA}"/>
              </a:ext>
            </a:extLst>
          </p:cNvPr>
          <p:cNvSpPr txBox="1"/>
          <p:nvPr/>
        </p:nvSpPr>
        <p:spPr>
          <a:xfrm>
            <a:off x="736847" y="1571348"/>
            <a:ext cx="109994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These can launch on any rail pad, however the high mounted altimeter is sometimes hard to arm due to height of the pad.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 built a simple launch pad using 3” black plastic plumbing pipe with a steel blast plate.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This keeps the model low to the ground to allow arming the model altimeter without needing a ladder.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Long separation of rail buttons requires 10-12’ rail to give adequate guide time.</a:t>
            </a:r>
          </a:p>
        </p:txBody>
      </p:sp>
    </p:spTree>
    <p:extLst>
      <p:ext uri="{BB962C8B-B14F-4D97-AF65-F5344CB8AC3E}">
        <p14:creationId xmlns:p14="http://schemas.microsoft.com/office/powerpoint/2010/main" val="206869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36319-9767-461E-B044-37E56EB8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Considerations: Airframe  Cost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5336BF-8A07-44E6-9794-F4B345B61B3D}"/>
              </a:ext>
            </a:extLst>
          </p:cNvPr>
          <p:cNvSpPr txBox="1"/>
          <p:nvPr/>
        </p:nvSpPr>
        <p:spPr>
          <a:xfrm>
            <a:off x="976544" y="1811045"/>
            <a:ext cx="1004952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Foam cost ~$</a:t>
            </a:r>
            <a:r>
              <a:rPr lang="en-US" sz="2800" dirty="0">
                <a:solidFill>
                  <a:srgbClr val="141414"/>
                </a:solidFill>
                <a:latin typeface="Segoe UI" panose="020B0502040204020203" pitchFamily="34" charset="0"/>
              </a:rPr>
              <a:t>40</a:t>
            </a: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(2 sheets 3mm for skin, 2 sheets 6mm for airframe.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PML parachute Tubes and coupler $20</a:t>
            </a:r>
            <a:endParaRPr lang="en-US" sz="2800" dirty="0">
              <a:solidFill>
                <a:srgbClr val="141414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41414"/>
                </a:solidFill>
                <a:latin typeface="Segoe UI" panose="020B0502040204020203" pitchFamily="34" charset="0"/>
              </a:rPr>
              <a:t>29mm Tubing and coupler $12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retainer $27</a:t>
            </a:r>
            <a:endParaRPr lang="en-US" sz="2800" dirty="0">
              <a:solidFill>
                <a:srgbClr val="141414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1/8” birch aircraft 5 ply plywood $20</a:t>
            </a:r>
            <a:endParaRPr lang="en-US" sz="2800" dirty="0">
              <a:solidFill>
                <a:srgbClr val="141414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41414"/>
                </a:solidFill>
                <a:effectLst/>
                <a:latin typeface="Segoe UI" panose="020B0502040204020203" pitchFamily="34" charset="0"/>
              </a:rPr>
              <a:t>Hardware $7(eye bolt/washers and rail buttons)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41414"/>
                </a:solidFill>
                <a:latin typeface="Segoe UI" panose="020B0502040204020203" pitchFamily="34" charset="0"/>
              </a:rPr>
              <a:t>Polycarbonate $20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726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Studies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Fullscale Hellfire Missile using normal HPR components.</a:t>
            </a:r>
          </a:p>
          <a:p>
            <a:r>
              <a:rPr lang="en-US" dirty="0"/>
              <a:t>~64” long, 7.5” diameter,  small fins, forward fins.</a:t>
            </a:r>
          </a:p>
          <a:p>
            <a:r>
              <a:rPr lang="en-US" dirty="0"/>
              <a:t>Using loc 7.5” tubing, fiberglass mosquito style nose cone, 38mm motor mount, ¼” birch ply and centering rings and nose weight meant ~18-20 pounds RTF using J570 or bigger.</a:t>
            </a:r>
          </a:p>
          <a:p>
            <a:r>
              <a:rPr lang="en-US" dirty="0"/>
              <a:t>Requires 7’ chute</a:t>
            </a:r>
          </a:p>
          <a:p>
            <a:r>
              <a:rPr lang="en-US" dirty="0"/>
              <a:t>7# nose weight</a:t>
            </a:r>
          </a:p>
          <a:p>
            <a:r>
              <a:rPr lang="en-US" dirty="0"/>
              <a:t>~1500’ altitude</a:t>
            </a:r>
          </a:p>
        </p:txBody>
      </p:sp>
    </p:spTree>
    <p:extLst>
      <p:ext uri="{BB962C8B-B14F-4D97-AF65-F5344CB8AC3E}">
        <p14:creationId xmlns:p14="http://schemas.microsoft.com/office/powerpoint/2010/main" val="269770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P_20141125_0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43" y="0"/>
            <a:ext cx="38576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813742" cy="1143000"/>
          </a:xfrm>
        </p:spPr>
        <p:txBody>
          <a:bodyPr/>
          <a:lstStyle/>
          <a:p>
            <a:r>
              <a:rPr lang="en-US" dirty="0"/>
              <a:t>Lightweight 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1"/>
            <a:ext cx="5029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7” diameter foam airframe.</a:t>
            </a:r>
          </a:p>
          <a:p>
            <a:r>
              <a:rPr lang="en-US" dirty="0"/>
              <a:t>29mm stuffer tube, PML 4” by 14” parachute bay</a:t>
            </a:r>
          </a:p>
          <a:p>
            <a:r>
              <a:rPr lang="en-US" dirty="0"/>
              <a:t>One 54” chute</a:t>
            </a:r>
          </a:p>
          <a:p>
            <a:r>
              <a:rPr lang="en-US" dirty="0"/>
              <a:t>13 oz nose weight</a:t>
            </a:r>
          </a:p>
          <a:p>
            <a:r>
              <a:rPr lang="en-US" dirty="0"/>
              <a:t>Just the very tip of the nose ejects</a:t>
            </a:r>
          </a:p>
          <a:p>
            <a:pPr lvl="1"/>
            <a:r>
              <a:rPr lang="en-US" dirty="0"/>
              <a:t>Balast is attached to the front parachute bay on the outside so nose is not heavy</a:t>
            </a:r>
          </a:p>
          <a:p>
            <a:pPr lvl="1"/>
            <a:r>
              <a:rPr lang="en-US" dirty="0"/>
              <a:t>Avoids two part recovery</a:t>
            </a:r>
          </a:p>
          <a:p>
            <a:r>
              <a:rPr lang="en-US" dirty="0"/>
              <a:t>5# RTF with I205</a:t>
            </a:r>
          </a:p>
          <a:p>
            <a:r>
              <a:rPr lang="en-US" dirty="0"/>
              <a:t>1250’ altitude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3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A7C02-47CB-4AD5-B322-C3EB4E964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6525"/>
          </a:xfrm>
        </p:spPr>
        <p:txBody>
          <a:bodyPr/>
          <a:lstStyle/>
          <a:p>
            <a:r>
              <a:rPr lang="en-US" dirty="0"/>
              <a:t>Topics/Agenda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9AA07B-C4DF-4766-B020-5DF0725A7FDB}"/>
              </a:ext>
            </a:extLst>
          </p:cNvPr>
          <p:cNvSpPr txBox="1"/>
          <p:nvPr/>
        </p:nvSpPr>
        <p:spPr>
          <a:xfrm>
            <a:off x="898494" y="1331650"/>
            <a:ext cx="103950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Why design lighter?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Advantages and Disadvantages of using Foam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Design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Choosing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Design, simulation and tradeoffs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Material testing and limitations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Finishing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8456037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Studies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Titan II Missile using normal HPR components.</a:t>
            </a:r>
          </a:p>
          <a:p>
            <a:r>
              <a:rPr lang="en-US" dirty="0"/>
              <a:t>~72” long, 7.5” diameter, clear fins.</a:t>
            </a:r>
          </a:p>
          <a:p>
            <a:r>
              <a:rPr lang="en-US" dirty="0"/>
              <a:t>Using loc 7.5” tubing, nested traffic cones for nose cone, Chain link fence post cap for the tip.</a:t>
            </a:r>
          </a:p>
          <a:p>
            <a:r>
              <a:rPr lang="en-US" dirty="0"/>
              <a:t> 38mm motor mount, ¼” birch ply and centering rings, 3/16” polycarbonate  fins and nose weight meant 20 pounds RTF using J570 or bigger.</a:t>
            </a:r>
          </a:p>
          <a:p>
            <a:r>
              <a:rPr lang="en-US" dirty="0"/>
              <a:t>Required 7’ chute.</a:t>
            </a:r>
          </a:p>
          <a:p>
            <a:r>
              <a:rPr lang="en-US" dirty="0"/>
              <a:t>4# nose weight.</a:t>
            </a:r>
          </a:p>
          <a:p>
            <a:r>
              <a:rPr lang="en-US" dirty="0"/>
              <a:t>~1500’ altitude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07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813742" cy="1143000"/>
          </a:xfrm>
        </p:spPr>
        <p:txBody>
          <a:bodyPr/>
          <a:lstStyle/>
          <a:p>
            <a:r>
              <a:rPr lang="en-US" dirty="0"/>
              <a:t>Lightweight 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518" y="1591323"/>
            <a:ext cx="5029200" cy="4525963"/>
          </a:xfrm>
        </p:spPr>
        <p:txBody>
          <a:bodyPr>
            <a:normAutofit/>
          </a:bodyPr>
          <a:lstStyle/>
          <a:p>
            <a:r>
              <a:rPr lang="en-US" dirty="0"/>
              <a:t>8” diameter foam airframe</a:t>
            </a:r>
          </a:p>
          <a:p>
            <a:r>
              <a:rPr lang="en-US" dirty="0"/>
              <a:t>29mm stuffer tube, PML 4” by 14” parachute bay</a:t>
            </a:r>
          </a:p>
          <a:p>
            <a:r>
              <a:rPr lang="en-US" dirty="0"/>
              <a:t>One 54” chute</a:t>
            </a:r>
          </a:p>
          <a:p>
            <a:r>
              <a:rPr lang="en-US" dirty="0"/>
              <a:t>No nose weight</a:t>
            </a:r>
          </a:p>
          <a:p>
            <a:r>
              <a:rPr lang="en-US" dirty="0"/>
              <a:t>5.5# weight RTF with I205</a:t>
            </a:r>
          </a:p>
          <a:p>
            <a:r>
              <a:rPr lang="en-US" dirty="0"/>
              <a:t>1250’ altitude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BD9FB1-CA9E-49DC-B992-EC0D923EC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51" y="0"/>
            <a:ext cx="3867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6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Studies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3546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Pershing 1A Missile using normal HPR components.</a:t>
            </a:r>
          </a:p>
          <a:p>
            <a:r>
              <a:rPr lang="en-US" dirty="0"/>
              <a:t>72” long, 7.5” diameter, 1/8” fiberglass fins</a:t>
            </a:r>
          </a:p>
          <a:p>
            <a:r>
              <a:rPr lang="en-US" dirty="0"/>
              <a:t>Using loc 7.5” tubing, fiberglass nose cone, 54mm motor mount, ¼” birch ply and centering rings,  nose weight meant 20 pounds RTF using J570 or bigger.</a:t>
            </a:r>
          </a:p>
          <a:p>
            <a:r>
              <a:rPr lang="en-US" dirty="0"/>
              <a:t>Required one 7’ chute.</a:t>
            </a:r>
          </a:p>
          <a:p>
            <a:r>
              <a:rPr lang="en-US" dirty="0"/>
              <a:t>7# nose weight.</a:t>
            </a:r>
          </a:p>
          <a:p>
            <a:r>
              <a:rPr lang="en-US" dirty="0"/>
              <a:t>~1500’ altitude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D55A85-55DC-4F02-8EA4-ADB319909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615" y="562547"/>
            <a:ext cx="3416057" cy="606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9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813742" cy="1143000"/>
          </a:xfrm>
        </p:spPr>
        <p:txBody>
          <a:bodyPr/>
          <a:lstStyle/>
          <a:p>
            <a:r>
              <a:rPr lang="en-US" dirty="0"/>
              <a:t>Lightweight 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622" y="1606287"/>
            <a:ext cx="5029200" cy="4525963"/>
          </a:xfrm>
        </p:spPr>
        <p:txBody>
          <a:bodyPr>
            <a:normAutofit/>
          </a:bodyPr>
          <a:lstStyle/>
          <a:p>
            <a:r>
              <a:rPr lang="en-US" dirty="0"/>
              <a:t>8” diameter foam airframe.</a:t>
            </a:r>
          </a:p>
          <a:p>
            <a:r>
              <a:rPr lang="en-US" dirty="0"/>
              <a:t>29mm stuffer tube, PML 4” by 14” parachute bay</a:t>
            </a:r>
          </a:p>
          <a:p>
            <a:r>
              <a:rPr lang="en-US" dirty="0"/>
              <a:t>One 54” chute</a:t>
            </a:r>
          </a:p>
          <a:p>
            <a:r>
              <a:rPr lang="en-US" dirty="0"/>
              <a:t>No nose weight</a:t>
            </a:r>
          </a:p>
          <a:p>
            <a:r>
              <a:rPr lang="en-US" dirty="0"/>
              <a:t>5.5# weight RTF with I205</a:t>
            </a:r>
          </a:p>
          <a:p>
            <a:r>
              <a:rPr lang="en-US" dirty="0"/>
              <a:t>1250’ altitude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33FAB3-9B84-4B1B-BD67-C05D4D342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35" y="390617"/>
            <a:ext cx="3340726" cy="593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91F1E-864D-4FBA-9904-0709EF9A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Stringers and centering rings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CA05E-99A0-46B7-943A-1232BE824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20" y="1896646"/>
            <a:ext cx="7738357" cy="4351338"/>
          </a:xfrm>
        </p:spPr>
      </p:pic>
    </p:spTree>
    <p:extLst>
      <p:ext uri="{BB962C8B-B14F-4D97-AF65-F5344CB8AC3E}">
        <p14:creationId xmlns:p14="http://schemas.microsoft.com/office/powerpoint/2010/main" val="17406493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P_20141119_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468" y="17145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36ECCF9-B523-4E2A-B97D-B62BB389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Stuffer tube, parachute bay, altimeter pod</a:t>
            </a:r>
          </a:p>
        </p:txBody>
      </p:sp>
    </p:spTree>
    <p:extLst>
      <p:ext uri="{BB962C8B-B14F-4D97-AF65-F5344CB8AC3E}">
        <p14:creationId xmlns:p14="http://schemas.microsoft.com/office/powerpoint/2010/main" val="2696255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B6C05-BE88-41FF-B729-93D9668D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A446B7-3897-4DE5-9844-264485B90B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4" y="2003179"/>
            <a:ext cx="2449803" cy="435133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EC4CC-5407-42DC-9711-7062193B9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89" y="1920876"/>
            <a:ext cx="2542477" cy="45159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2D7B90-4694-455E-AE77-33A9D3DE7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107" y="1920876"/>
            <a:ext cx="2542477" cy="451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97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03401-0A43-416D-A5D5-321C96ED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attachment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134AD8-F7FD-4AE9-88E5-07889E8A5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88" y="1319597"/>
            <a:ext cx="2994517" cy="5318859"/>
          </a:xfrm>
        </p:spPr>
      </p:pic>
    </p:spTree>
    <p:extLst>
      <p:ext uri="{BB962C8B-B14F-4D97-AF65-F5344CB8AC3E}">
        <p14:creationId xmlns:p14="http://schemas.microsoft.com/office/powerpoint/2010/main" val="3949450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0799-B76E-4F15-95BF-C25B0BD9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 Mounting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C3477D4-05A4-4F46-A602-C86EB1F1B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76" y="1690688"/>
            <a:ext cx="7738357" cy="4351338"/>
          </a:xfrm>
        </p:spPr>
      </p:pic>
    </p:spTree>
    <p:extLst>
      <p:ext uri="{BB962C8B-B14F-4D97-AF65-F5344CB8AC3E}">
        <p14:creationId xmlns:p14="http://schemas.microsoft.com/office/powerpoint/2010/main" val="26920556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20A7-9D72-4F5C-811B-66F3866F1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fin mounting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2246B74-D63F-409C-A79B-3B45CC928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084" y="1690688"/>
            <a:ext cx="7717243" cy="4351338"/>
          </a:xfrm>
        </p:spPr>
      </p:pic>
    </p:spTree>
    <p:extLst>
      <p:ext uri="{BB962C8B-B14F-4D97-AF65-F5344CB8AC3E}">
        <p14:creationId xmlns:p14="http://schemas.microsoft.com/office/powerpoint/2010/main" val="10835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678AB-1A48-41AD-8F12-DB9721165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722B6-95A3-46C7-A171-BEE4D2CB7C64}"/>
              </a:ext>
            </a:extLst>
          </p:cNvPr>
          <p:cNvSpPr txBox="1"/>
          <p:nvPr/>
        </p:nvSpPr>
        <p:spPr>
          <a:xfrm>
            <a:off x="1012054" y="1562470"/>
            <a:ext cx="1041350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Building and flying rockets for 45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Building and flying R/C aircraft for 35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Designing with </a:t>
            </a:r>
            <a:r>
              <a:rPr lang="en-US" sz="2800" dirty="0" err="1"/>
              <a:t>depron</a:t>
            </a:r>
            <a:r>
              <a:rPr lang="en-US" sz="2800" dirty="0"/>
              <a:t> foam for 15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Started </a:t>
            </a:r>
            <a:r>
              <a:rPr lang="en-US" sz="2800" dirty="0" err="1"/>
              <a:t>Dynasoar</a:t>
            </a:r>
            <a:r>
              <a:rPr lang="en-US" sz="2800" dirty="0"/>
              <a:t> Rocketry in 2015 to design and manufacture unique R/C rocket glider kits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Successfully Built and flown more than a dozen 6” to 10” diameter semi-scale </a:t>
            </a:r>
            <a:r>
              <a:rPr lang="en-US" sz="2800" dirty="0" err="1"/>
              <a:t>highpower</a:t>
            </a:r>
            <a:r>
              <a:rPr lang="en-US" sz="2800" dirty="0"/>
              <a:t> rockets using </a:t>
            </a:r>
            <a:r>
              <a:rPr lang="en-US" sz="2800" dirty="0" err="1"/>
              <a:t>depron</a:t>
            </a:r>
            <a:r>
              <a:rPr lang="en-US" sz="2800" dirty="0"/>
              <a:t> foam as the primary construction material.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79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0799-B76E-4F15-95BF-C25B0BD9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Altimeter bay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7975D18-145F-4E7E-A041-EFC6103F0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57657" y="2618108"/>
            <a:ext cx="4823658" cy="2712380"/>
          </a:xfrm>
        </p:spPr>
      </p:pic>
    </p:spTree>
    <p:extLst>
      <p:ext uri="{BB962C8B-B14F-4D97-AF65-F5344CB8AC3E}">
        <p14:creationId xmlns:p14="http://schemas.microsoft.com/office/powerpoint/2010/main" val="40543953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arcon2021">
            <a:hlinkClick r:id="" action="ppaction://media"/>
            <a:extLst>
              <a:ext uri="{FF2B5EF4-FFF2-40B4-BE49-F238E27FC236}">
                <a16:creationId xmlns:a16="http://schemas.microsoft.com/office/drawing/2014/main" id="{BBCF357E-30EF-483D-B48D-A46CA46191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3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B1451-205B-43B3-82D6-8F76A728A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Links: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03911-E42C-4FE3-957F-F4948C488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https://www.rcdepron.com/</a:t>
            </a:r>
            <a:endParaRPr lang="en-US" dirty="0"/>
          </a:p>
          <a:p>
            <a:r>
              <a:rPr lang="en-US" dirty="0">
                <a:hlinkClick r:id="rId3"/>
              </a:rPr>
              <a:t>https://www.rocketryforum.com/threads/10-lightweight-atlas-missile.129159/</a:t>
            </a:r>
            <a:endParaRPr lang="en-US" dirty="0"/>
          </a:p>
          <a:p>
            <a:r>
              <a:rPr lang="en-US" dirty="0">
                <a:hlinkClick r:id="rId4"/>
              </a:rPr>
              <a:t>https://www.rocketryforum.com/threads/7-5-titan-ii-missile-2-versions.70242/</a:t>
            </a:r>
            <a:endParaRPr lang="en-US" dirty="0"/>
          </a:p>
          <a:p>
            <a:r>
              <a:rPr lang="en-US" dirty="0">
                <a:hlinkClick r:id="rId5"/>
              </a:rPr>
              <a:t>https://www.rocketryforum.com/threads/full-scale-hellfire-at-5-pounds.120317/</a:t>
            </a:r>
            <a:endParaRPr lang="en-US" dirty="0"/>
          </a:p>
          <a:p>
            <a:r>
              <a:rPr lang="en-US" dirty="0">
                <a:hlinkClick r:id="rId6"/>
              </a:rPr>
              <a:t>https://www.rocketryforum.com/threads/lightweight-large-pershing-1a.126713/</a:t>
            </a:r>
            <a:endParaRPr lang="en-US" dirty="0"/>
          </a:p>
          <a:p>
            <a:r>
              <a:rPr lang="en-US" dirty="0">
                <a:hlinkClick r:id="rId7"/>
              </a:rPr>
              <a:t>https://www.rcgroups.com/forums/member.php?u=118173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9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7B2D9-13EA-4B7A-9DEB-5DA6F2295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design lighter?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09291-89A8-411D-AD3B-48F406A24EE8}"/>
              </a:ext>
            </a:extLst>
          </p:cNvPr>
          <p:cNvSpPr txBox="1"/>
          <p:nvPr/>
        </p:nvSpPr>
        <p:spPr>
          <a:xfrm>
            <a:off x="985421" y="1482571"/>
            <a:ext cx="1051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Minimize size and cost of both motors and parachutes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Allows smaller fields with larger rockets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Reduced risk of personal/property damage in case of failure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Potential to fly under FAR-101 weights, no waiver required!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Reduced velocities/loading for specific flight profiles(Titan II/Dyna-Soar)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587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BAE98-2ED0-421E-A87F-0184943E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</a:t>
            </a:r>
            <a:r>
              <a:rPr lang="en-US" dirty="0" err="1"/>
              <a:t>Highpower</a:t>
            </a:r>
            <a:r>
              <a:rPr lang="en-US" dirty="0"/>
              <a:t> Construction Materials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D019C-C289-4745-A04B-2FBE8F49AF54}"/>
              </a:ext>
            </a:extLst>
          </p:cNvPr>
          <p:cNvSpPr txBox="1"/>
          <p:nvPr/>
        </p:nvSpPr>
        <p:spPr>
          <a:xfrm>
            <a:off x="838200" y="1476117"/>
            <a:ext cx="1082187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Cardboard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Typically Heavy for tubing sizes over 4”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A LOC 60” 7.5” diameter tube weighs 3.75 pounds!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Paper and cardboard for skins can add more weight than you think!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Fiberglass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Can be light and thin but typically heavy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Moderately expensive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Carbon Fiber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Extremely strong but light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Expensive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Plywood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Heavy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286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53F6-1AB6-4D9C-B8A7-12F82A2C9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Disadvantages of using foam materials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EAE6B-E441-4C3D-BB14-1EF3AE34655D}"/>
              </a:ext>
            </a:extLst>
          </p:cNvPr>
          <p:cNvSpPr txBox="1"/>
          <p:nvPr/>
        </p:nvSpPr>
        <p:spPr>
          <a:xfrm>
            <a:off x="932155" y="1890944"/>
            <a:ext cx="108307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Advantages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Lightweight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Inexpensive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Easy to shape and work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Most construction with </a:t>
            </a:r>
            <a:r>
              <a:rPr lang="en-US" sz="2800" dirty="0" err="1"/>
              <a:t>Cyano</a:t>
            </a:r>
            <a:r>
              <a:rPr lang="en-US" sz="2800" dirty="0"/>
              <a:t>  and contact type glues(fast curing)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Disadvantages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Susceptible to hangar rash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Not suitable for ultra harsh landing sites or those with brambles/sagebrush </a:t>
            </a:r>
            <a:r>
              <a:rPr lang="en-US" sz="2800" dirty="0" err="1"/>
              <a:t>etc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Limitations in paint types and brands.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679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53F6-1AB6-4D9C-B8A7-12F82A2C9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Disadvantages of using Foam materials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EAE6B-E441-4C3D-BB14-1EF3AE34655D}"/>
              </a:ext>
            </a:extLst>
          </p:cNvPr>
          <p:cNvSpPr txBox="1"/>
          <p:nvPr/>
        </p:nvSpPr>
        <p:spPr>
          <a:xfrm>
            <a:off x="949910" y="1580226"/>
            <a:ext cx="1083075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Depron</a:t>
            </a:r>
            <a:r>
              <a:rPr lang="en-US" sz="2800" dirty="0"/>
              <a:t>(Expanded polystyrene)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Available In US currently from rcdepron.com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3mm(flexible and formable), and 6mm Stiffer high quality flatness and finish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MPF(Model plane foam)(EPS)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Thickness variations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Surface waviness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Finish different on both sides.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Flexible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EPP(Expanded </a:t>
            </a:r>
            <a:r>
              <a:rPr lang="en-US" sz="2800" dirty="0" err="1"/>
              <a:t>polypropolene</a:t>
            </a:r>
            <a:r>
              <a:rPr lang="en-US" sz="28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Flexible, dent resistant, heavier than EPS, coarse visible grain</a:t>
            </a:r>
          </a:p>
          <a:p>
            <a:pPr lvl="1"/>
            <a:endParaRPr lang="en-US" sz="28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225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CC-86D9-4DE3-AEEC-2B66B2EA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Targets I chose for my models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FCC0C-F8D1-4885-8F13-9DA9D64027AA}"/>
              </a:ext>
            </a:extLst>
          </p:cNvPr>
          <p:cNvSpPr txBox="1"/>
          <p:nvPr/>
        </p:nvSpPr>
        <p:spPr>
          <a:xfrm>
            <a:off x="976544" y="1624614"/>
            <a:ext cx="10515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Targeting 5-6# rtf weight using 29mm H and I motors for flights from 700-1200’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Typical motors: H-97, H-115, H-135, H-128, H-180, I-200,I-205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Long small diameter motors put weight more forward than short stubby motors.  I-205 is ideal for this size model.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6”-10” diameter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5-9’ tall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5’ chute and chute bag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Altimeter deployment.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No additional fiberglass or carbon fiber reinforcing of the airframe (to reduce time, complexity, cost and weight)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577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2259</Words>
  <Application>Microsoft Office PowerPoint</Application>
  <PresentationFormat>Widescreen</PresentationFormat>
  <Paragraphs>246</Paragraphs>
  <Slides>42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Segoe UI</vt:lpstr>
      <vt:lpstr>Office Theme</vt:lpstr>
      <vt:lpstr>Design of Large, Lightweight Highpower Rockets</vt:lpstr>
      <vt:lpstr>PowerPoint Presentation</vt:lpstr>
      <vt:lpstr>Topics/Agenda</vt:lpstr>
      <vt:lpstr>Background</vt:lpstr>
      <vt:lpstr>Why design lighter?</vt:lpstr>
      <vt:lpstr>Typical Highpower Construction Materials</vt:lpstr>
      <vt:lpstr>Advantages and Disadvantages of using foam materials</vt:lpstr>
      <vt:lpstr>Advantages and Disadvantages of using Foam materials</vt:lpstr>
      <vt:lpstr>Design Targets I chose for my models</vt:lpstr>
      <vt:lpstr>Good Subjects for this build method. </vt:lpstr>
      <vt:lpstr>Design, simulation and tradeoffs </vt:lpstr>
      <vt:lpstr>Design, simulation and tradeoffs</vt:lpstr>
      <vt:lpstr>Material testing</vt:lpstr>
      <vt:lpstr>Reduce Weight where possible!</vt:lpstr>
      <vt:lpstr>Construction:  </vt:lpstr>
      <vt:lpstr>Construction</vt:lpstr>
      <vt:lpstr>Construction: Adhesives</vt:lpstr>
      <vt:lpstr>Design Considerations: Stuffer Tube and Ply plates</vt:lpstr>
      <vt:lpstr>Design Considerations: Fin design, material and mounting</vt:lpstr>
      <vt:lpstr>Design Considerations: Rail button mounting</vt:lpstr>
      <vt:lpstr>Design Considerations: Altimeter placement</vt:lpstr>
      <vt:lpstr>Design Considerations: Parachute compartment</vt:lpstr>
      <vt:lpstr>Design Considerations: Nose Weight</vt:lpstr>
      <vt:lpstr>Design Considerations: Skinning</vt:lpstr>
      <vt:lpstr>Design Consideratins: Finishing</vt:lpstr>
      <vt:lpstr>Design Considerstaions: Launch Pad</vt:lpstr>
      <vt:lpstr>Design Considerations: Airframe  Cost</vt:lpstr>
      <vt:lpstr>Design Studies </vt:lpstr>
      <vt:lpstr>Lightweight Version</vt:lpstr>
      <vt:lpstr>Design Studies </vt:lpstr>
      <vt:lpstr>Lightweight Version</vt:lpstr>
      <vt:lpstr>Design Studies </vt:lpstr>
      <vt:lpstr>Lightweight Version</vt:lpstr>
      <vt:lpstr>Stringers and centering rings</vt:lpstr>
      <vt:lpstr>Stuffer tube, parachute bay, altimeter pod</vt:lpstr>
      <vt:lpstr>Assembly</vt:lpstr>
      <vt:lpstr>Recovery attachment</vt:lpstr>
      <vt:lpstr>Fin Mounting</vt:lpstr>
      <vt:lpstr>Alternate fin mounting </vt:lpstr>
      <vt:lpstr>Altimeter bay </vt:lpstr>
      <vt:lpstr>PowerPoint Presentation</vt:lpstr>
      <vt:lpstr>Links: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Large, Lightweight Highpower Rockets</dc:title>
  <dc:creator>Frank Burke</dc:creator>
  <cp:lastModifiedBy>Frank Burke</cp:lastModifiedBy>
  <cp:revision>165</cp:revision>
  <dcterms:created xsi:type="dcterms:W3CDTF">2021-01-10T20:07:58Z</dcterms:created>
  <dcterms:modified xsi:type="dcterms:W3CDTF">2021-01-30T16:21:49Z</dcterms:modified>
</cp:coreProperties>
</file>